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5" r:id="rId3"/>
    <p:sldId id="258" r:id="rId4"/>
    <p:sldId id="262" r:id="rId5"/>
    <p:sldId id="259" r:id="rId6"/>
    <p:sldId id="260" r:id="rId7"/>
    <p:sldId id="266" r:id="rId8"/>
    <p:sldId id="261" r:id="rId9"/>
    <p:sldId id="267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1B516-0501-40B8-9999-18F5BA56DCA2}" type="datetimeFigureOut">
              <a:rPr lang="es-BO" smtClean="0"/>
              <a:t>25/5/2022</a:t>
            </a:fld>
            <a:endParaRPr lang="es-B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401B0-C607-455D-BD0C-619869E0584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94874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FFE1-D2CE-49A3-B3DB-8FE5401A1A9F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28393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41020-D944-4B48-958F-8CC47768D57F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1210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96C7E-4F5A-457E-8663-730ACA773005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9394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1623E-314C-484C-87E2-C3188661C93E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12796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E05AA-EC72-4000-8CFB-FA63E9964804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6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0501-39BD-4460-B0C3-2A98B68E0DC6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83564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D4FA-8EB7-4AC8-86A0-FBF3F739821A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17239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64FC3-AF64-4B4E-BCB8-8926A5931AC4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9240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6E4-AF5F-4798-83DE-D10D023F57F1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7742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F285-E1E4-4EBC-99C8-A85F31B2D56B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6927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BCA97-2E2D-445B-8DE8-39693DD2740F}" type="datetime1">
              <a:rPr lang="es-BO" smtClean="0"/>
              <a:t>25/5/2022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30698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26DC4-2D8F-4705-816E-A7E311925BF0}" type="datetime1">
              <a:rPr lang="es-BO" smtClean="0"/>
              <a:t>25/5/2022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087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2C6F8-4ABF-4DA5-AE47-E7C29164C7D1}" type="datetime1">
              <a:rPr lang="es-BO" smtClean="0"/>
              <a:t>25/5/2022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3673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92C61-A3E1-4B55-A1EA-EE9E97D44BE9}" type="datetime1">
              <a:rPr lang="es-BO" smtClean="0"/>
              <a:t>25/5/2022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349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EC748-8034-4AA2-BAEC-24B4E1D571DD}" type="datetime1">
              <a:rPr lang="es-BO" smtClean="0"/>
              <a:t>25/5/2022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642476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B46BE-3B33-4B99-82EE-CD7194BDF8E9}" type="datetime1">
              <a:rPr lang="es-BO" smtClean="0"/>
              <a:t>25/5/2022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9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49A97-1ECF-40CA-AD8D-B9DE4265CFC2}" type="datetime1">
              <a:rPr lang="es-BO" smtClean="0"/>
              <a:t>25/5/2022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F42F57-B3F3-4B9C-9BD2-E8B5C789717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2163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guilar@aru.org.bo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ocs.google.com/spreadsheets/d/1ABvXPcMlRK3To7RCglDPvaG0KRE2H6Sh/edit?usp=sharing&amp;ouid=110523016416485981736&amp;rtpof=true&amp;sd=tru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66F2D-1ACB-6079-5FFA-0F7201C5D6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BO" dirty="0"/>
              <a:t>VISUALIZACIÓN BÁSICA DE DATOS</a:t>
            </a:r>
            <a:br>
              <a:rPr lang="es-BO" dirty="0"/>
            </a:br>
            <a:r>
              <a:rPr lang="es-BO" sz="3600" i="1" dirty="0"/>
              <a:t>Creación de un </a:t>
            </a:r>
            <a:r>
              <a:rPr lang="es-BO" sz="3600" i="1" dirty="0" err="1"/>
              <a:t>dashboard</a:t>
            </a:r>
            <a:r>
              <a:rPr lang="es-BO" sz="3600" i="1" dirty="0"/>
              <a:t> en Excel</a:t>
            </a:r>
            <a:endParaRPr lang="es-BO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83BF30-C54E-D375-A8FD-18AD3E366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s-BO" b="1" dirty="0"/>
              <a:t>LUCILA AGUILAR CORRALES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A1C3AA-A0A5-FBE3-E325-208A53B8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BO" b="1" dirty="0"/>
              <a:t>Comentarios y/o sugerencias son bienvenidos a: </a:t>
            </a:r>
            <a:r>
              <a:rPr lang="es-BO" b="1" dirty="0">
                <a:hlinkClick r:id="rId2"/>
              </a:rPr>
              <a:t>laguilar@aru.org.bo</a:t>
            </a:r>
            <a:endParaRPr lang="es-BO" b="1" dirty="0"/>
          </a:p>
        </p:txBody>
      </p:sp>
    </p:spTree>
    <p:extLst>
      <p:ext uri="{BB962C8B-B14F-4D97-AF65-F5344CB8AC3E}">
        <p14:creationId xmlns:p14="http://schemas.microsoft.com/office/powerpoint/2010/main" val="547182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F29FA-CCA5-8F5B-721D-73F55EE27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Generación del </a:t>
            </a:r>
            <a:r>
              <a:rPr lang="es-BO" dirty="0" err="1"/>
              <a:t>dashboard</a:t>
            </a:r>
            <a:endParaRPr lang="es-B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DA53C0-B650-BF84-333D-ABDFB5FC4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8919"/>
            <a:ext cx="8596668" cy="4392444"/>
          </a:xfrm>
        </p:spPr>
        <p:txBody>
          <a:bodyPr/>
          <a:lstStyle/>
          <a:p>
            <a:pPr algn="just"/>
            <a:r>
              <a:rPr lang="es-BO" dirty="0"/>
              <a:t>Una vez generados todos los gráficos en la pestaña “Tablas Dinámicas” es momento de moverlos a la pestaña “</a:t>
            </a:r>
            <a:r>
              <a:rPr lang="es-BO" dirty="0" err="1"/>
              <a:t>Dashboard</a:t>
            </a:r>
            <a:r>
              <a:rPr lang="es-BO" dirty="0"/>
              <a:t>” y editarlos a gusto.</a:t>
            </a:r>
          </a:p>
          <a:p>
            <a:pPr algn="just"/>
            <a:r>
              <a:rPr lang="es-BO" dirty="0"/>
              <a:t>Finalmente, crear las </a:t>
            </a:r>
            <a:r>
              <a:rPr lang="es-BO" b="1" dirty="0"/>
              <a:t>segmentaciones</a:t>
            </a:r>
            <a:r>
              <a:rPr lang="es-BO" dirty="0"/>
              <a:t> o “</a:t>
            </a:r>
            <a:r>
              <a:rPr lang="es-BO" b="1" i="1" dirty="0" err="1"/>
              <a:t>slicers</a:t>
            </a:r>
            <a:r>
              <a:rPr lang="es-BO" dirty="0"/>
              <a:t>”. </a:t>
            </a:r>
            <a:r>
              <a:rPr lang="es-ES" dirty="0"/>
              <a:t>Estos elementos permitirán filtrar las tablas y gráficos dinámicos para hacer la gestión de datos en Excel.</a:t>
            </a:r>
            <a:endParaRPr lang="es-B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6027B2-C5F0-A020-C6F5-90BE2888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10</a:t>
            </a:fld>
            <a:endParaRPr lang="es-B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CC85402-478F-A620-33F5-CCC885C54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413" y="3214323"/>
            <a:ext cx="6456104" cy="342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9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0B0AD-8406-DB9B-02D9-D411E3F4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C06A40-8804-CD39-5BF9-D0BE7BEB4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BO" sz="1800" b="1" dirty="0"/>
              <a:t>¡GRACIAS POR SU ATENCIÓN!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B0A6E2-6559-CF37-7A6B-23F08EC1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11</a:t>
            </a:fld>
            <a:endParaRPr lang="es-BO"/>
          </a:p>
        </p:txBody>
      </p:sp>
      <p:pic>
        <p:nvPicPr>
          <p:cNvPr id="9" name="Marcador de posición de imagen 8">
            <a:extLst>
              <a:ext uri="{FF2B5EF4-FFF2-40B4-BE49-F238E27FC236}">
                <a16:creationId xmlns:a16="http://schemas.microsoft.com/office/drawing/2014/main" id="{E7CBBED4-94DE-C468-E80B-83D07C10724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" b="-174"/>
          <a:stretch/>
        </p:blipFill>
        <p:spPr>
          <a:xfrm>
            <a:off x="2917999" y="378091"/>
            <a:ext cx="4573950" cy="4422509"/>
          </a:xfrm>
        </p:spPr>
      </p:pic>
    </p:spTree>
    <p:extLst>
      <p:ext uri="{BB962C8B-B14F-4D97-AF65-F5344CB8AC3E}">
        <p14:creationId xmlns:p14="http://schemas.microsoft.com/office/powerpoint/2010/main" val="32154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D895C2-7A36-8733-DAFA-C1B95AE58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Visualización </a:t>
            </a:r>
            <a:r>
              <a:rPr lang="es-BO"/>
              <a:t>de datos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F83441-1761-A2D2-FCB1-4687E9AD5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s-ES" b="0" i="0" dirty="0">
                <a:solidFill>
                  <a:srgbClr val="000000"/>
                </a:solidFill>
                <a:effectLst/>
                <a:latin typeface="avenir-light"/>
              </a:rPr>
              <a:t>La visualización de datos es la presentación de datos en formato ilustrado o gráfico.</a:t>
            </a:r>
          </a:p>
          <a:p>
            <a:pPr algn="just"/>
            <a:r>
              <a:rPr lang="es-ES" b="1" i="0" dirty="0">
                <a:solidFill>
                  <a:srgbClr val="000000"/>
                </a:solidFill>
                <a:effectLst/>
                <a:latin typeface="avenir-light"/>
              </a:rPr>
              <a:t>“Una imagen dice más que mil palabras” </a:t>
            </a:r>
            <a:r>
              <a:rPr lang="es-ES" b="0" i="0" dirty="0">
                <a:solidFill>
                  <a:srgbClr val="000000"/>
                </a:solidFill>
                <a:effectLst/>
                <a:latin typeface="avenir-light"/>
              </a:rPr>
              <a:t>– en especial cuando intenta hallar relaciones y entender sus datos, lo que podría incluir miles o incluso millones de variables.</a:t>
            </a:r>
          </a:p>
          <a:p>
            <a:pPr algn="just"/>
            <a:r>
              <a:rPr lang="es-BO" b="0" i="0" dirty="0">
                <a:solidFill>
                  <a:srgbClr val="000000"/>
                </a:solidFill>
                <a:effectLst/>
                <a:latin typeface="avenir-light"/>
              </a:rPr>
              <a:t>Permite a los tomadores de decisiones ver la analítica presentada de forma visual, de modo que conceptos difíciles sean captados con facilidad o identificar nuevos patrones. 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21F160-5FE7-15D5-62D9-95D59E3F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2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12399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EF54A-62D1-2F48-CECF-4FA651F4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¿Qué es un </a:t>
            </a:r>
            <a:r>
              <a:rPr lang="es-BO" dirty="0" err="1"/>
              <a:t>dashboard</a:t>
            </a:r>
            <a:r>
              <a:rPr lang="es-BO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BF40D-ACF6-024F-A444-A85084F2C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s-BO" dirty="0"/>
              <a:t>También denominado “</a:t>
            </a:r>
            <a:r>
              <a:rPr lang="es-BO" b="1" dirty="0"/>
              <a:t>tablero o panel</a:t>
            </a:r>
            <a:r>
              <a:rPr lang="es-BO" dirty="0"/>
              <a:t>”, sirve para tener a la vista información relevante.</a:t>
            </a:r>
          </a:p>
          <a:p>
            <a:pPr algn="just"/>
            <a:r>
              <a:rPr lang="es-BO" dirty="0"/>
              <a:t>Importante para la visualización de datos pues sirve para optimizar la toma de decisiones.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3F2BE3C-11CA-5D53-1846-E5940C8FC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3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362530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565C2-E43D-54F8-68F9-A512CE8DF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¿Qué es lo que haremos?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F7D355C5-88E6-C223-D536-30864AD56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4163" y="2160588"/>
            <a:ext cx="8403711" cy="3881437"/>
          </a:xfrm>
        </p:spPr>
      </p:pic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6F1E67-7D1C-8479-4458-850AA0584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4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7726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33426-8720-35AE-8DBC-7C313BD31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¿Qué hojas son necesarias para la creación de un </a:t>
            </a:r>
            <a:r>
              <a:rPr lang="es-BO" dirty="0" err="1"/>
              <a:t>dashboard</a:t>
            </a:r>
            <a:r>
              <a:rPr lang="es-BO" dirty="0"/>
              <a:t> en Excel?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820DB3-5C3B-C042-5CE5-FCA89D1E0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endParaRPr lang="es-ES" dirty="0"/>
          </a:p>
          <a:p>
            <a:pPr algn="just"/>
            <a:r>
              <a:rPr lang="es-ES" dirty="0"/>
              <a:t>Es necesario crear 3 hojas en Excel para facilitar la actualización de la información en un futuro:</a:t>
            </a:r>
          </a:p>
          <a:p>
            <a:pPr marL="900113" algn="just">
              <a:buFont typeface="Wingdings" panose="05000000000000000000" pitchFamily="2" charset="2"/>
              <a:buChar char="v"/>
            </a:pPr>
            <a:r>
              <a:rPr lang="es-ES" dirty="0"/>
              <a:t>Datos</a:t>
            </a:r>
          </a:p>
          <a:p>
            <a:pPr marL="900113" algn="just">
              <a:buFont typeface="Wingdings" panose="05000000000000000000" pitchFamily="2" charset="2"/>
              <a:buChar char="v"/>
            </a:pPr>
            <a:r>
              <a:rPr lang="es-ES" dirty="0"/>
              <a:t>Tablas Dinámicas</a:t>
            </a:r>
          </a:p>
          <a:p>
            <a:pPr marL="900113" algn="just">
              <a:buFont typeface="Wingdings" panose="05000000000000000000" pitchFamily="2" charset="2"/>
              <a:buChar char="v"/>
            </a:pPr>
            <a:r>
              <a:rPr lang="es-ES" dirty="0" err="1"/>
              <a:t>Dashboard</a:t>
            </a:r>
            <a:endParaRPr lang="es-ES" dirty="0"/>
          </a:p>
          <a:p>
            <a:pPr marL="989013" algn="just">
              <a:buFont typeface="Wingdings" panose="05000000000000000000" pitchFamily="2" charset="2"/>
              <a:buChar char="v"/>
            </a:pPr>
            <a:endParaRPr lang="es-ES" dirty="0"/>
          </a:p>
          <a:p>
            <a:pPr marL="989013" algn="just">
              <a:buFont typeface="Wingdings" panose="05000000000000000000" pitchFamily="2" charset="2"/>
              <a:buChar char="v"/>
            </a:pPr>
            <a:endParaRPr lang="es-ES" dirty="0"/>
          </a:p>
          <a:p>
            <a:pPr marL="989013" algn="just">
              <a:buFont typeface="Wingdings" panose="05000000000000000000" pitchFamily="2" charset="2"/>
              <a:buChar char="v"/>
            </a:pPr>
            <a:endParaRPr lang="es-ES" dirty="0"/>
          </a:p>
          <a:p>
            <a:pPr marL="989013" algn="just">
              <a:buFont typeface="Wingdings" panose="05000000000000000000" pitchFamily="2" charset="2"/>
              <a:buChar char="v"/>
            </a:pPr>
            <a:endParaRPr lang="es-ES" dirty="0"/>
          </a:p>
          <a:p>
            <a:pPr marL="989013" algn="just">
              <a:buFont typeface="Wingdings" panose="05000000000000000000" pitchFamily="2" charset="2"/>
              <a:buChar char="v"/>
            </a:pPr>
            <a:endParaRPr lang="es-ES" dirty="0"/>
          </a:p>
          <a:p>
            <a:pPr marL="989013" algn="just">
              <a:buFont typeface="Wingdings" panose="05000000000000000000" pitchFamily="2" charset="2"/>
              <a:buChar char="v"/>
            </a:pPr>
            <a:endParaRPr lang="es-ES" dirty="0"/>
          </a:p>
          <a:p>
            <a:pPr marL="989013" algn="just">
              <a:buFont typeface="Wingdings" panose="05000000000000000000" pitchFamily="2" charset="2"/>
              <a:buChar char="v"/>
            </a:pPr>
            <a:endParaRPr lang="es-B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810935-10F9-4C13-3109-ADD340B1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5</a:t>
            </a:fld>
            <a:endParaRPr lang="es-B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3089806-E025-49E8-C6D6-E28B68EA6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69" y="2956280"/>
            <a:ext cx="5721333" cy="304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91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4C716-422C-49A5-FE40-6AF713D0C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Base de datos a utilizar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3FB560-0A1A-5EA7-0EA4-35C996101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es-ES" b="0" i="0" dirty="0">
                <a:solidFill>
                  <a:srgbClr val="333333"/>
                </a:solidFill>
                <a:effectLst/>
                <a:latin typeface="Helvetica Neue"/>
              </a:rPr>
              <a:t>Se empleará la base de datos 2020 de la Corporación </a:t>
            </a:r>
            <a:r>
              <a:rPr lang="es-ES" b="0" i="0" dirty="0" err="1">
                <a:solidFill>
                  <a:srgbClr val="333333"/>
                </a:solidFill>
                <a:effectLst/>
                <a:latin typeface="Helvetica Neue"/>
              </a:rPr>
              <a:t>Latinobarómetro</a:t>
            </a:r>
            <a:r>
              <a:rPr lang="es-ES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</a:p>
          <a:p>
            <a:pPr algn="just"/>
            <a:r>
              <a:rPr lang="es-ES" b="0" i="0" dirty="0">
                <a:solidFill>
                  <a:srgbClr val="333333"/>
                </a:solidFill>
                <a:effectLst/>
                <a:latin typeface="Helvetica Neue"/>
              </a:rPr>
              <a:t>La </a:t>
            </a:r>
            <a:r>
              <a:rPr lang="es-ES" b="1" i="0" dirty="0">
                <a:solidFill>
                  <a:srgbClr val="333333"/>
                </a:solidFill>
                <a:effectLst/>
                <a:latin typeface="Helvetica Neue"/>
              </a:rPr>
              <a:t>Corporación </a:t>
            </a:r>
            <a:r>
              <a:rPr lang="es-ES" b="1" i="0" dirty="0" err="1">
                <a:solidFill>
                  <a:srgbClr val="333333"/>
                </a:solidFill>
                <a:effectLst/>
                <a:latin typeface="Helvetica Neue"/>
              </a:rPr>
              <a:t>Latinobarómetro</a:t>
            </a:r>
            <a:r>
              <a:rPr lang="es-ES" b="1" i="0" dirty="0">
                <a:solidFill>
                  <a:srgbClr val="333333"/>
                </a:solidFill>
                <a:effectLst/>
                <a:latin typeface="Helvetica Neue"/>
              </a:rPr>
              <a:t> </a:t>
            </a:r>
            <a:r>
              <a:rPr lang="es-ES" b="0" i="0" dirty="0">
                <a:solidFill>
                  <a:srgbClr val="333333"/>
                </a:solidFill>
                <a:effectLst/>
                <a:latin typeface="Helvetica Neue"/>
              </a:rPr>
              <a:t>investiga el desarrollo de la democracia, la economía y la sociedad en su conjunto, usando indicadores de opinión pública que miden actitudes, valores y comportamientos.</a:t>
            </a:r>
          </a:p>
          <a:p>
            <a:pPr algn="just"/>
            <a:r>
              <a:rPr lang="es-ES" b="0" i="0" dirty="0" err="1">
                <a:solidFill>
                  <a:srgbClr val="333333"/>
                </a:solidFill>
                <a:effectLst/>
                <a:latin typeface="Helvetica Neue"/>
              </a:rPr>
              <a:t>Latinobarómetro</a:t>
            </a:r>
            <a:r>
              <a:rPr lang="es-ES" b="0" i="0" dirty="0">
                <a:solidFill>
                  <a:srgbClr val="333333"/>
                </a:solidFill>
                <a:effectLst/>
                <a:latin typeface="Helvetica Neue"/>
              </a:rPr>
              <a:t> es un </a:t>
            </a:r>
            <a:r>
              <a:rPr lang="es-ES" b="1" i="0" dirty="0">
                <a:solidFill>
                  <a:srgbClr val="333333"/>
                </a:solidFill>
                <a:effectLst/>
                <a:latin typeface="Helvetica Neue"/>
              </a:rPr>
              <a:t>estudio de opinión pública </a:t>
            </a:r>
            <a:r>
              <a:rPr lang="es-ES" b="0" i="0" dirty="0">
                <a:solidFill>
                  <a:srgbClr val="333333"/>
                </a:solidFill>
                <a:effectLst/>
                <a:latin typeface="Helvetica Neue"/>
              </a:rPr>
              <a:t>que aplica anualmente alrededor de 20.000 entrevistas en 18 países de América Latina representando a más de 600 millones de habitantes.  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F03BAB-8A6C-F7E8-6ED1-D8A6BB3C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6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151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F0608-9B1C-E4D2-09E1-39E0276EA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Base de datos a utilizar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6E3AAD-AC69-FDC6-ADA2-A94C129C2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7</a:t>
            </a:fld>
            <a:endParaRPr lang="es-BO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6B286579-A07A-5934-5A4B-73604874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8859"/>
            <a:ext cx="8596668" cy="4302503"/>
          </a:xfrm>
        </p:spPr>
        <p:txBody>
          <a:bodyPr/>
          <a:lstStyle/>
          <a:p>
            <a:r>
              <a:rPr lang="es-ES" dirty="0">
                <a:solidFill>
                  <a:srgbClr val="333333"/>
                </a:solidFill>
                <a:latin typeface="Helvetica Neue"/>
              </a:rPr>
              <a:t>Base disponible en: </a:t>
            </a:r>
            <a:r>
              <a:rPr lang="es-ES" dirty="0">
                <a:solidFill>
                  <a:srgbClr val="333333"/>
                </a:solidFill>
                <a:latin typeface="Helvetica Neue"/>
                <a:hlinkClick r:id="rId2"/>
              </a:rPr>
              <a:t>https://docs.google.com/spreadsheets/d/1ABvXPcMlRK3To7RCglDPvaG0KRE2H6Sh/edit?usp=sharing&amp;ouid=110523016416485981736&amp;rtpof=true&amp;sd=true</a:t>
            </a:r>
            <a:endParaRPr lang="es-BO" dirty="0"/>
          </a:p>
          <a:p>
            <a:endParaRPr lang="es-BO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BADB4266-5C82-973F-8D18-65FF53B30E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074" y="2719798"/>
            <a:ext cx="6906589" cy="368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9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31470-0809-0C74-7320-82C0D9CF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Una mirada a Excel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66C292-C94E-770B-1DF9-77C409DCF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BO" dirty="0"/>
              <a:t>Se empleará un uso intensivo de lo que se conoce como “</a:t>
            </a:r>
            <a:r>
              <a:rPr lang="es-BO" b="1" dirty="0"/>
              <a:t>tablas dinámicas</a:t>
            </a:r>
            <a:r>
              <a:rPr lang="es-BO" dirty="0"/>
              <a:t>”, para ello es importante seleccionar todo el conjunto de datos e ir a las siguientes pestañas:</a:t>
            </a:r>
          </a:p>
          <a:p>
            <a:pPr algn="just"/>
            <a:endParaRPr lang="es-B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3BFB418-6153-9E51-6558-7AE5402D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8</a:t>
            </a:fld>
            <a:endParaRPr lang="es-BO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B61B336-0AFF-A6D9-1A28-31DE1BE1C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28" y="3429000"/>
            <a:ext cx="3537679" cy="256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50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B38F7-C383-8771-9E35-C5DCC7240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Tablas dinámicas en Excel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BBFA83-A7F2-0F54-E3E9-ADD5FDF18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3869"/>
            <a:ext cx="8596668" cy="4317493"/>
          </a:xfrm>
        </p:spPr>
        <p:txBody>
          <a:bodyPr/>
          <a:lstStyle/>
          <a:p>
            <a:r>
              <a:rPr lang="es-BO" dirty="0"/>
              <a:t>Vista general al momento de crear una tabla dinámica</a:t>
            </a:r>
          </a:p>
          <a:p>
            <a:endParaRPr lang="es-B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171E8E-5998-8AA8-43D6-1E9ED701A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42F57-B3F3-4B9C-9BD2-E8B5C7897175}" type="slidenum">
              <a:rPr lang="es-BO" smtClean="0"/>
              <a:t>9</a:t>
            </a:fld>
            <a:endParaRPr lang="es-B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53BF97D-87E5-F3C6-0751-6D4553643F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97" y="2465665"/>
            <a:ext cx="7709941" cy="410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92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427</TotalTime>
  <Words>429</Words>
  <Application>Microsoft Office PowerPoint</Application>
  <PresentationFormat>Panorámica</PresentationFormat>
  <Paragraphs>46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avenir-light</vt:lpstr>
      <vt:lpstr>Calibri</vt:lpstr>
      <vt:lpstr>Helvetica Neue</vt:lpstr>
      <vt:lpstr>Trebuchet MS</vt:lpstr>
      <vt:lpstr>Wingdings</vt:lpstr>
      <vt:lpstr>Wingdings 3</vt:lpstr>
      <vt:lpstr>Faceta</vt:lpstr>
      <vt:lpstr>VISUALIZACIÓN BÁSICA DE DATOS Creación de un dashboard en Excel</vt:lpstr>
      <vt:lpstr>Visualización de datos</vt:lpstr>
      <vt:lpstr>¿Qué es un dashboard?</vt:lpstr>
      <vt:lpstr>¿Qué es lo que haremos?</vt:lpstr>
      <vt:lpstr>¿Qué hojas son necesarias para la creación de un dashboard en Excel?</vt:lpstr>
      <vt:lpstr>Base de datos a utilizar</vt:lpstr>
      <vt:lpstr>Base de datos a utilizar</vt:lpstr>
      <vt:lpstr>Una mirada a Excel</vt:lpstr>
      <vt:lpstr>Tablas dinámicas en Excel</vt:lpstr>
      <vt:lpstr>Generación del dashboard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VISUALIZACIÓN DE DATOS CON EXCEL Creación de un dashboard</dc:title>
  <dc:creator>Lucila Aguilar</dc:creator>
  <cp:lastModifiedBy>Lucila Aguilar</cp:lastModifiedBy>
  <cp:revision>19</cp:revision>
  <dcterms:created xsi:type="dcterms:W3CDTF">2022-05-23T20:23:26Z</dcterms:created>
  <dcterms:modified xsi:type="dcterms:W3CDTF">2022-05-25T16:17:14Z</dcterms:modified>
</cp:coreProperties>
</file>